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694" r:id="rId2"/>
    <p:sldMasterId id="2147483695" r:id="rId3"/>
  </p:sldMasterIdLst>
  <p:notesMasterIdLst>
    <p:notesMasterId r:id="rId15"/>
  </p:notesMasterIdLst>
  <p:sldIdLst>
    <p:sldId id="256" r:id="rId4"/>
    <p:sldId id="266" r:id="rId5"/>
    <p:sldId id="267" r:id="rId6"/>
    <p:sldId id="257" r:id="rId7"/>
    <p:sldId id="265" r:id="rId8"/>
    <p:sldId id="392" r:id="rId9"/>
    <p:sldId id="402" r:id="rId10"/>
    <p:sldId id="258" r:id="rId11"/>
    <p:sldId id="404" r:id="rId12"/>
    <p:sldId id="40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5B317"/>
    <a:srgbClr val="FDF0D1"/>
    <a:srgbClr val="3ED4B7"/>
    <a:srgbClr val="F67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2" autoAdjust="0"/>
    <p:restoredTop sz="85412" autoAdjust="0"/>
  </p:normalViewPr>
  <p:slideViewPr>
    <p:cSldViewPr snapToGrid="0">
      <p:cViewPr varScale="1">
        <p:scale>
          <a:sx n="60" d="100"/>
          <a:sy n="60" d="100"/>
        </p:scale>
        <p:origin x="108" y="96"/>
      </p:cViewPr>
      <p:guideLst>
        <p:guide orient="horz" pos="251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0F724CC-712B-4EDC-A1ED-C47531F22C33}" type="datetime1">
              <a:rPr lang="en-US"/>
              <a:pPr lvl="0">
                <a:defRPr lang="ko-KR" altLang="en-US"/>
              </a:pPr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안녕하십니까 </a:t>
            </a:r>
            <a:r>
              <a:rPr lang="ko-KR" altLang="en-US" dirty="0" err="1"/>
              <a:t>제로스톤에</a:t>
            </a:r>
            <a:r>
              <a:rPr lang="ko-KR" altLang="en-US" dirty="0"/>
              <a:t> 발표를 맡은 </a:t>
            </a:r>
            <a:r>
              <a:rPr lang="ko-KR" altLang="en-US" dirty="0" err="1"/>
              <a:t>안석준입니다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오늘은 </a:t>
            </a:r>
            <a:r>
              <a:rPr lang="ko-KR" altLang="en-US" dirty="0" err="1"/>
              <a:t>요레요레</a:t>
            </a:r>
            <a:r>
              <a:rPr lang="ko-KR" altLang="en-US" dirty="0"/>
              <a:t> 관련 문헌 조사를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요레요레는</a:t>
            </a:r>
            <a:r>
              <a:rPr lang="ko-KR" altLang="en-US" dirty="0"/>
              <a:t> 향후 두가지 방향으로 발전이 가능합니다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첫번째는 이 서비스를 이용하는 사용자를 주요 고객으로 하여</a:t>
            </a:r>
            <a:r>
              <a:rPr lang="en-US" altLang="ko-KR" dirty="0"/>
              <a:t>,(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현재는 백종원 </a:t>
            </a:r>
            <a:r>
              <a:rPr lang="ko-KR" altLang="en-US" dirty="0" err="1"/>
              <a:t>유튜버의</a:t>
            </a:r>
            <a:r>
              <a:rPr lang="ko-KR" altLang="en-US" dirty="0"/>
              <a:t> 영상을 보여주지만 저희가 직접 찍은 영상을 올려서</a:t>
            </a:r>
            <a:r>
              <a:rPr lang="en-US" altLang="ko-KR" dirty="0"/>
              <a:t>, </a:t>
            </a:r>
            <a:r>
              <a:rPr lang="ko-KR" altLang="en-US" dirty="0"/>
              <a:t>사이트내의 광고 수익과 유튜브의 광고 수익을 얻는 방법입니다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두번째는 이 서비스의 영상을 올리는 </a:t>
            </a:r>
            <a:r>
              <a:rPr lang="ko-KR" altLang="en-US" dirty="0" err="1"/>
              <a:t>크리에이터를</a:t>
            </a:r>
            <a:r>
              <a:rPr lang="ko-KR" altLang="en-US" dirty="0"/>
              <a:t> 주요 고객으로 하여</a:t>
            </a:r>
            <a:r>
              <a:rPr lang="en-US" altLang="ko-KR" dirty="0"/>
              <a:t>, </a:t>
            </a:r>
            <a:r>
              <a:rPr lang="ko-KR" altLang="en-US" dirty="0"/>
              <a:t>소정의 광고비를 받고 해당 </a:t>
            </a:r>
            <a:r>
              <a:rPr lang="ko-KR" altLang="en-US" dirty="0" err="1"/>
              <a:t>유튜버의</a:t>
            </a:r>
            <a:r>
              <a:rPr lang="ko-KR" altLang="en-US" dirty="0"/>
              <a:t> 영상을 올려주는 방식입니다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마치 배달의 민족처럼 말이죠</a:t>
            </a:r>
            <a:r>
              <a:rPr lang="en-US" altLang="ko-KR" dirty="0"/>
              <a:t>. </a:t>
            </a:r>
            <a:r>
              <a:rPr lang="ko-KR" altLang="en-US" dirty="0"/>
              <a:t>배달의 민족은 배달의 민족 서비스를 이용하는 고객에게는 수수료를 받지 않고 배달의 민족을 통해 가게를 홍보하는 사장님들에게 광고비를 받는 형식으로 시작하였습니다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ko-KR" altLang="en-US" dirty="0" err="1"/>
              <a:t>요레요레</a:t>
            </a:r>
            <a:r>
              <a:rPr lang="ko-KR" altLang="en-US" dirty="0"/>
              <a:t> 또한 특정 </a:t>
            </a:r>
            <a:r>
              <a:rPr lang="ko-KR" altLang="en-US" dirty="0" err="1"/>
              <a:t>유튜버들에게</a:t>
            </a:r>
            <a:r>
              <a:rPr lang="ko-KR" altLang="en-US" dirty="0"/>
              <a:t> 광고비를 받아 해당 </a:t>
            </a:r>
            <a:r>
              <a:rPr lang="ko-KR" altLang="en-US" dirty="0" err="1"/>
              <a:t>유튜버의</a:t>
            </a:r>
            <a:r>
              <a:rPr lang="ko-KR" altLang="en-US" dirty="0"/>
              <a:t> 메뉴를 우선하여 보여주는 방식을 이용할 수 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4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실제 사이트를 켜고</a:t>
            </a:r>
            <a:r>
              <a:rPr lang="en-US" altLang="ko-KR" dirty="0"/>
              <a:t>)</a:t>
            </a:r>
            <a:endParaRPr lang="ko-KR" altLang="en-US" dirty="0"/>
          </a:p>
          <a:p>
            <a:pPr lvl="0">
              <a:defRPr lang="ko-KR" altLang="en-US"/>
            </a:pPr>
            <a:r>
              <a:rPr lang="ko-KR" altLang="en-US" dirty="0"/>
              <a:t>혹시 질문 </a:t>
            </a:r>
            <a:r>
              <a:rPr lang="ko-KR" altLang="en-US" dirty="0" err="1"/>
              <a:t>있으신가요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 발표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</a:t>
            </a:r>
            <a:r>
              <a:rPr lang="en-US" altLang="ko-KR" dirty="0"/>
              <a:t>, </a:t>
            </a:r>
            <a:r>
              <a:rPr lang="ko-KR" altLang="en-US" dirty="0"/>
              <a:t>시스템 개발 배경 및 목적</a:t>
            </a:r>
            <a:r>
              <a:rPr lang="en-US" altLang="ko-KR" dirty="0"/>
              <a:t>, </a:t>
            </a:r>
            <a:r>
              <a:rPr lang="ko-KR" altLang="en-US" dirty="0"/>
              <a:t>기존 시장</a:t>
            </a:r>
            <a:r>
              <a:rPr lang="en-US" altLang="ko-KR" dirty="0"/>
              <a:t>, </a:t>
            </a:r>
            <a:r>
              <a:rPr lang="ko-KR" altLang="en-US" dirty="0"/>
              <a:t>도식화 및 알고리즘</a:t>
            </a:r>
            <a:r>
              <a:rPr lang="en-US" altLang="ko-KR" dirty="0"/>
              <a:t>, </a:t>
            </a:r>
            <a:r>
              <a:rPr lang="ko-KR" altLang="en-US" dirty="0"/>
              <a:t>개발 환경 및 과정</a:t>
            </a:r>
            <a:r>
              <a:rPr lang="en-US" altLang="ko-KR" dirty="0"/>
              <a:t>, </a:t>
            </a:r>
            <a:r>
              <a:rPr lang="ko-KR" altLang="en-US" dirty="0"/>
              <a:t>코드 설명</a:t>
            </a:r>
            <a:r>
              <a:rPr lang="en-US" altLang="ko-KR" dirty="0"/>
              <a:t>, </a:t>
            </a:r>
            <a:r>
              <a:rPr lang="ko-KR" altLang="en-US" dirty="0"/>
              <a:t>결과물 발전방향 순으로 진행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 smtClean="0"/>
              <a:pPr lvl="0">
                <a:defRPr lang="ko-KR" altLang="en-US"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8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제로스톤</a:t>
            </a:r>
            <a:r>
              <a:rPr lang="ko-KR" altLang="en-US" dirty="0"/>
              <a:t> 팀은 일정을 약 </a:t>
            </a:r>
            <a:r>
              <a:rPr lang="en-US" altLang="ko-KR" dirty="0"/>
              <a:t>13</a:t>
            </a:r>
            <a:r>
              <a:rPr lang="ko-KR" altLang="en-US" dirty="0"/>
              <a:t>주의 일정으로 나눈 뒤 두 팀원의 잘하는 분야 위주로 분배하여 일정을 진행하였습니다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16</a:t>
            </a:r>
            <a:r>
              <a:rPr lang="ko-KR" altLang="en-US" dirty="0"/>
              <a:t>일부터 시작된 저희 프로젝트는 현재 계획한 일정은 </a:t>
            </a:r>
            <a:r>
              <a:rPr lang="en-US" altLang="ko-KR" dirty="0"/>
              <a:t>99% </a:t>
            </a:r>
            <a:r>
              <a:rPr lang="ko-KR" altLang="en-US" dirty="0"/>
              <a:t>마무리가 되었으며</a:t>
            </a:r>
            <a:r>
              <a:rPr lang="en-US" altLang="ko-KR" dirty="0"/>
              <a:t>, </a:t>
            </a:r>
            <a:r>
              <a:rPr lang="ko-KR" altLang="en-US" dirty="0"/>
              <a:t>혹시 모를 오류를 찾기 위해 계속 테스트를 하는 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오늘 뭐 먹지</a:t>
            </a:r>
            <a:r>
              <a:rPr lang="en-US" altLang="ko-KR" dirty="0"/>
              <a:t>? </a:t>
            </a:r>
            <a:r>
              <a:rPr lang="ko-KR" altLang="en-US" dirty="0"/>
              <a:t>또는 남은 재료로 뭐해서 먹지</a:t>
            </a:r>
            <a:r>
              <a:rPr lang="en-US" altLang="ko-KR" dirty="0"/>
              <a:t>? </a:t>
            </a:r>
            <a:r>
              <a:rPr lang="ko-KR" altLang="en-US" dirty="0"/>
              <a:t>하고 고민 많이 하시지 않나요</a:t>
            </a:r>
            <a:r>
              <a:rPr lang="en-US" altLang="ko-KR" dirty="0"/>
              <a:t>?</a:t>
            </a:r>
          </a:p>
          <a:p>
            <a:pPr lvl="0">
              <a:defRPr lang="ko-KR" altLang="en-US"/>
            </a:pPr>
            <a:r>
              <a:rPr lang="ko-KR" altLang="en-US" dirty="0"/>
              <a:t>그래서 저희는 사용자가 현재 갖고 있는 재료기반 메뉴 추천 프로그램 </a:t>
            </a: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를 만들고자 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보통 레시피 프로그램을 보면 소고기 볶음을 검색하면 소고기와 양파</a:t>
            </a:r>
            <a:r>
              <a:rPr lang="en-US" altLang="ko-KR" dirty="0"/>
              <a:t>, </a:t>
            </a:r>
            <a:r>
              <a:rPr lang="ko-KR" altLang="en-US" dirty="0"/>
              <a:t>설탕</a:t>
            </a:r>
            <a:r>
              <a:rPr lang="en-US" altLang="ko-KR" dirty="0"/>
              <a:t>, </a:t>
            </a:r>
            <a:r>
              <a:rPr lang="ko-KR" altLang="en-US" dirty="0"/>
              <a:t>고추장이 들어간다고 알려줍니다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는 기존 레시피 프로그램과 달리 순서를 역으로 하고자 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간략하게 설명하면 사용자의 주방도구와 현재 갖고 있는 식재료를 입력하면 난이도나 </a:t>
            </a:r>
            <a:r>
              <a:rPr lang="ko-KR" altLang="en-US" dirty="0" err="1"/>
              <a:t>시간등을</a:t>
            </a:r>
            <a:r>
              <a:rPr lang="ko-KR" altLang="en-US" dirty="0"/>
              <a:t> 고려한 메뉴를 추천하는 프로그램입니다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1</a:t>
            </a:r>
            <a:r>
              <a:rPr lang="ko-KR" altLang="en-US" dirty="0"/>
              <a:t>인 가구의 삶을 그린 인기 웹툰의 한 장면과 해당 장면의 댓글입니다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1</a:t>
            </a:r>
            <a:r>
              <a:rPr lang="ko-KR" altLang="en-US" dirty="0"/>
              <a:t>인가구는 재료기반 메뉴선정이 필요한 경험을 많이 해봤을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구글 플레이스토어에 요리를 검색했을 때 나오는 최상위 </a:t>
            </a:r>
            <a:r>
              <a:rPr lang="en-US" altLang="ko-KR" dirty="0"/>
              <a:t>4</a:t>
            </a:r>
            <a:r>
              <a:rPr lang="ko-KR" altLang="en-US" dirty="0"/>
              <a:t>개 어플입니다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첫번째로 만개의 레시피는 여러 재료를 입력 시 각 재료의 메뉴를 따로 보여줍니다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두번째는 저희 모두에게 친숙한 백종원인데</a:t>
            </a:r>
            <a:r>
              <a:rPr lang="en-US" altLang="ko-KR" dirty="0"/>
              <a:t>, </a:t>
            </a:r>
            <a:r>
              <a:rPr lang="ko-KR" altLang="en-US" dirty="0"/>
              <a:t>재료를 여러 개 검색 시 </a:t>
            </a:r>
            <a:r>
              <a:rPr lang="ko-KR" altLang="en-US" dirty="0" err="1"/>
              <a:t>서치가</a:t>
            </a:r>
            <a:r>
              <a:rPr lang="ko-KR" altLang="en-US" dirty="0"/>
              <a:t> 안되며</a:t>
            </a:r>
            <a:r>
              <a:rPr lang="en-US" altLang="ko-KR" dirty="0"/>
              <a:t>, </a:t>
            </a:r>
            <a:r>
              <a:rPr lang="ko-KR" altLang="en-US" dirty="0"/>
              <a:t>메뉴를 </a:t>
            </a:r>
            <a:r>
              <a:rPr lang="ko-KR" altLang="en-US" dirty="0" err="1"/>
              <a:t>검색해야지</a:t>
            </a:r>
            <a:r>
              <a:rPr lang="ko-KR" altLang="en-US" dirty="0"/>
              <a:t> 나오는 모습을 보입니다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세번째인 </a:t>
            </a:r>
            <a:r>
              <a:rPr lang="ko-KR" altLang="en-US" dirty="0" err="1"/>
              <a:t>이밥차는</a:t>
            </a:r>
            <a:r>
              <a:rPr lang="ko-KR" altLang="en-US" dirty="0"/>
              <a:t> 재료 여러 개 검색시에도 </a:t>
            </a:r>
            <a:r>
              <a:rPr lang="ko-KR" altLang="en-US" dirty="0" err="1"/>
              <a:t>서치가</a:t>
            </a:r>
            <a:r>
              <a:rPr lang="ko-KR" altLang="en-US" dirty="0"/>
              <a:t> 안되며 메뉴도 양이 </a:t>
            </a:r>
            <a:r>
              <a:rPr lang="ko-KR" altLang="en-US" dirty="0" err="1"/>
              <a:t>적은지</a:t>
            </a:r>
            <a:r>
              <a:rPr lang="ko-KR" altLang="en-US" dirty="0"/>
              <a:t> 소고기 볶음조차 찾아내지 못합니다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마지막인 </a:t>
            </a:r>
            <a:r>
              <a:rPr lang="ko-KR" altLang="en-US" dirty="0" err="1"/>
              <a:t>해먹에</a:t>
            </a:r>
            <a:r>
              <a:rPr lang="ko-KR" altLang="en-US" dirty="0"/>
              <a:t> 경우 재료를 여러 개 검색했을 때 여러가지 그 재료들로 만들 수 있는 메뉴를 추천해주는 모습을 볼 수 있지만</a:t>
            </a:r>
            <a:r>
              <a:rPr lang="en-US" altLang="ko-KR" dirty="0"/>
              <a:t>, </a:t>
            </a:r>
            <a:r>
              <a:rPr lang="ko-KR" altLang="en-US" dirty="0"/>
              <a:t>여러가지 추가재료들이 필요한 레시피 위주로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요레요레의</a:t>
            </a:r>
            <a:r>
              <a:rPr lang="ko-KR" altLang="en-US" dirty="0"/>
              <a:t> 알고리즘 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 err="1"/>
              <a:t>요레요레는</a:t>
            </a:r>
            <a:r>
              <a:rPr lang="ko-KR" altLang="en-US" dirty="0"/>
              <a:t> 사용자의 조리도구를 먼저 체크 한 뒤</a:t>
            </a:r>
            <a:r>
              <a:rPr lang="en-US" altLang="ko-KR" dirty="0"/>
              <a:t>, </a:t>
            </a:r>
            <a:r>
              <a:rPr lang="ko-KR" altLang="en-US" dirty="0"/>
              <a:t>난이도를 체크하고</a:t>
            </a:r>
            <a:r>
              <a:rPr lang="en-US" altLang="ko-KR" dirty="0"/>
              <a:t>, </a:t>
            </a:r>
            <a:r>
              <a:rPr lang="ko-KR" altLang="en-US" dirty="0"/>
              <a:t>이것만 </a:t>
            </a:r>
            <a:r>
              <a:rPr lang="ko-KR" altLang="en-US" dirty="0" err="1"/>
              <a:t>있어요의</a:t>
            </a:r>
            <a:r>
              <a:rPr lang="ko-KR" altLang="en-US" dirty="0"/>
              <a:t> 체크여부에 따라 메뉴 데이터와 사용자가 입력한 재료가 얼마나 차이나는 정도를 확인하여 메뉴를 보입니다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그리고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각 재료에는 해당 메뉴에 그 재료가 얼마나 많은 비중을 차지하는지를 체크한 가중치 </a:t>
            </a:r>
            <a:r>
              <a:rPr lang="ko-KR" altLang="en-US" dirty="0" err="1"/>
              <a:t>점수란</a:t>
            </a:r>
            <a:r>
              <a:rPr lang="ko-KR" altLang="en-US" dirty="0"/>
              <a:t> 것이 있는데</a:t>
            </a:r>
            <a:r>
              <a:rPr lang="en-US" altLang="ko-KR" dirty="0"/>
              <a:t>, </a:t>
            </a:r>
            <a:r>
              <a:rPr lang="ko-KR" altLang="en-US" dirty="0"/>
              <a:t>이것만 </a:t>
            </a:r>
            <a:r>
              <a:rPr lang="ko-KR" altLang="en-US" dirty="0" err="1"/>
              <a:t>있어요가</a:t>
            </a:r>
            <a:r>
              <a:rPr lang="ko-KR" altLang="en-US" dirty="0"/>
              <a:t> </a:t>
            </a:r>
            <a:r>
              <a:rPr lang="ko-KR" altLang="en-US" dirty="0" err="1"/>
              <a:t>체크되어있지</a:t>
            </a:r>
            <a:r>
              <a:rPr lang="ko-KR" altLang="en-US" dirty="0"/>
              <a:t> 않다면</a:t>
            </a:r>
            <a:r>
              <a:rPr lang="en-US" altLang="ko-KR" dirty="0"/>
              <a:t>, </a:t>
            </a:r>
            <a:r>
              <a:rPr lang="ko-KR" altLang="en-US" dirty="0"/>
              <a:t>재료가 더 부족하더라도 가중치 점수 </a:t>
            </a:r>
            <a:r>
              <a:rPr lang="en-US" altLang="ko-KR" dirty="0"/>
              <a:t>80</a:t>
            </a:r>
            <a:r>
              <a:rPr lang="ko-KR" altLang="en-US" dirty="0"/>
              <a:t>점 이상인 메뉴는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요레요레는</a:t>
            </a:r>
            <a:r>
              <a:rPr lang="ko-KR" altLang="en-US" dirty="0"/>
              <a:t> 초기에 </a:t>
            </a:r>
            <a:r>
              <a:rPr lang="ko-KR" altLang="en-US" dirty="0" err="1"/>
              <a:t>파이썬으로</a:t>
            </a:r>
            <a:r>
              <a:rPr lang="ko-KR" altLang="en-US" dirty="0"/>
              <a:t> 개발되었으며</a:t>
            </a:r>
            <a:r>
              <a:rPr lang="en-US" altLang="ko-KR" dirty="0"/>
              <a:t>, </a:t>
            </a:r>
            <a:r>
              <a:rPr lang="ko-KR" altLang="en-US" dirty="0" err="1"/>
              <a:t>그이후에</a:t>
            </a:r>
            <a:r>
              <a:rPr lang="ko-KR" altLang="en-US" dirty="0"/>
              <a:t> 웹 서비스화를 위해 </a:t>
            </a:r>
            <a:r>
              <a:rPr lang="en-US" altLang="ko-KR" dirty="0"/>
              <a:t>html</a:t>
            </a:r>
            <a:r>
              <a:rPr lang="ko-KR" altLang="en-US" dirty="0"/>
              <a:t>과 노드를 추가로 이용하였습니다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‘</a:t>
            </a:r>
            <a:r>
              <a:rPr lang="ko-KR" altLang="en-US" dirty="0" err="1"/>
              <a:t>요레요레</a:t>
            </a:r>
            <a:r>
              <a:rPr lang="en-US" altLang="ko-KR" dirty="0"/>
              <a:t>’</a:t>
            </a:r>
            <a:r>
              <a:rPr lang="ko-KR" altLang="en-US" dirty="0"/>
              <a:t>는 지금 보이는 모습처럼 단조로운 아이디어 이미지 하나로부터 시작 하였습니다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그리고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좀더 체계화된 기획과 개발</a:t>
            </a:r>
            <a:r>
              <a:rPr lang="en-US" altLang="ko-KR" dirty="0"/>
              <a:t> </a:t>
            </a:r>
            <a:r>
              <a:rPr lang="ko-KR" altLang="en-US" dirty="0"/>
              <a:t>등을 통해 현재 이와 같은 웹 페이지 형태의 프로그램이 될 수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현재 </a:t>
            </a:r>
            <a:r>
              <a:rPr lang="ko-KR" altLang="en-US" dirty="0" err="1"/>
              <a:t>요레요레의</a:t>
            </a:r>
            <a:r>
              <a:rPr lang="ko-KR" altLang="en-US" dirty="0"/>
              <a:t> 결과물인 웹 사이트입니다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주요 기능은 특정 재료들을 입력 시 그 재료를 기반으로 </a:t>
            </a:r>
            <a:r>
              <a:rPr lang="ko-KR" altLang="en-US" dirty="0" err="1"/>
              <a:t>만들만한</a:t>
            </a:r>
            <a:r>
              <a:rPr lang="ko-KR" altLang="en-US" dirty="0"/>
              <a:t> 요리 레시피를 추천해 주거나</a:t>
            </a:r>
            <a:r>
              <a:rPr lang="en-US" altLang="ko-KR" dirty="0"/>
              <a:t>, </a:t>
            </a:r>
            <a:r>
              <a:rPr lang="ko-KR" altLang="en-US" dirty="0"/>
              <a:t>혹은 입력한 </a:t>
            </a:r>
            <a:r>
              <a:rPr lang="ko-KR" altLang="en-US" dirty="0" err="1"/>
              <a:t>재료들로만</a:t>
            </a:r>
            <a:r>
              <a:rPr lang="ko-KR" altLang="en-US" dirty="0"/>
              <a:t> 만들 수 있는 메뉴들을 추천해주는 기능이 있습니다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그리고 </a:t>
            </a:r>
            <a:r>
              <a:rPr lang="ko-KR" altLang="en-US" dirty="0" err="1"/>
              <a:t>추천받은</a:t>
            </a:r>
            <a:r>
              <a:rPr lang="ko-KR" altLang="en-US" dirty="0"/>
              <a:t> 메뉴를 클릭하면 해당메뉴의 상세 내용과 함께 유튜브 영상으로 연동 되게끔 개발되었습니다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또한 모바일 환경에서도 동일한 서비스를 이용 가능합니다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A70BD6D-1BCC-4A91-94E8-ABBE7DE3D4F0}" type="slidenum">
              <a:rPr lang="en-US"/>
              <a:pPr lvl="0">
                <a:defRPr lang="ko-KR" altLang="en-US"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B392F8B-471F-48A5-9275-471EE9BE92E7}"/>
              </a:ext>
            </a:extLst>
          </p:cNvPr>
          <p:cNvSpPr/>
          <p:nvPr userDrawn="1"/>
        </p:nvSpPr>
        <p:spPr>
          <a:xfrm>
            <a:off x="-1616" y="1247597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6AE1B-5749-45B0-B428-DF7D0F488669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10" Type="http://schemas.openxmlformats.org/officeDocument/2006/relationships/image" Target="../media/image39.jpe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DD146-6E5D-4BDE-BF78-80FD5975C189}"/>
              </a:ext>
            </a:extLst>
          </p:cNvPr>
          <p:cNvSpPr txBox="1"/>
          <p:nvPr/>
        </p:nvSpPr>
        <p:spPr>
          <a:xfrm>
            <a:off x="3705840" y="4037431"/>
            <a:ext cx="4777152" cy="830997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tx1">
                      <a:alpha val="33000"/>
                    </a:schemeClr>
                  </a:solidFill>
                </a:ln>
                <a:solidFill>
                  <a:srgbClr val="C00000"/>
                </a:solidFill>
                <a:latin typeface="+mj-lt"/>
                <a:cs typeface="Arial" pitchFamily="34" charset="0"/>
              </a:rPr>
              <a:t>최종발표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3E205-9730-44A8-9383-1423498BAA66}"/>
              </a:ext>
            </a:extLst>
          </p:cNvPr>
          <p:cNvSpPr txBox="1"/>
          <p:nvPr/>
        </p:nvSpPr>
        <p:spPr>
          <a:xfrm>
            <a:off x="4023371" y="9665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/>
              <a:t>제로스톤</a:t>
            </a:r>
            <a:endParaRPr lang="ko-KR" altLang="en-US" sz="6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6724B3-22D1-4CC0-A5CA-751F77AFCAD9}"/>
              </a:ext>
            </a:extLst>
          </p:cNvPr>
          <p:cNvGrpSpPr/>
          <p:nvPr/>
        </p:nvGrpSpPr>
        <p:grpSpPr>
          <a:xfrm>
            <a:off x="7108695" y="864278"/>
            <a:ext cx="1297885" cy="1117912"/>
            <a:chOff x="2988979" y="2312408"/>
            <a:chExt cx="1066290" cy="927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8328F3-EA8F-472F-9FBC-BFA89FD6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979" y="2319783"/>
              <a:ext cx="609653" cy="9205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A6A46E-C741-464A-96DD-4EE31A49C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91"/>
            <a:stretch/>
          </p:blipFill>
          <p:spPr>
            <a:xfrm>
              <a:off x="3346219" y="2313714"/>
              <a:ext cx="646232" cy="521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8A8479-0CCF-4E10-B488-81DD29B19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4" b="44551"/>
            <a:stretch/>
          </p:blipFill>
          <p:spPr>
            <a:xfrm>
              <a:off x="3609974" y="2312408"/>
              <a:ext cx="382477" cy="5104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D43481-A435-40C0-A098-D1C1EE2E5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1" t="66288" r="-1"/>
            <a:stretch/>
          </p:blipFill>
          <p:spPr>
            <a:xfrm>
              <a:off x="3293805" y="2930013"/>
              <a:ext cx="761464" cy="31034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9551AE-D136-4162-8C39-59F0491D6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9"/>
            <a:stretch/>
          </p:blipFill>
          <p:spPr>
            <a:xfrm>
              <a:off x="3633788" y="2313715"/>
              <a:ext cx="358663" cy="920576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E69C9C5-6640-4815-8746-EA095C1C4955}"/>
                </a:ext>
              </a:extLst>
            </p:cNvPr>
            <p:cNvCxnSpPr>
              <a:cxnSpLocks/>
            </p:cNvCxnSpPr>
            <p:nvPr/>
          </p:nvCxnSpPr>
          <p:spPr>
            <a:xfrm>
              <a:off x="3624089" y="2945161"/>
              <a:ext cx="192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A2D36B-0BE3-4400-B3DF-1D51E7824F03}"/>
              </a:ext>
            </a:extLst>
          </p:cNvPr>
          <p:cNvSpPr txBox="1"/>
          <p:nvPr/>
        </p:nvSpPr>
        <p:spPr>
          <a:xfrm>
            <a:off x="1483199" y="2488892"/>
            <a:ext cx="922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재료 기반 메뉴 추천 프로그램 </a:t>
            </a:r>
            <a:r>
              <a:rPr lang="en-US" altLang="ko-KR" sz="4000" dirty="0"/>
              <a:t>‘</a:t>
            </a:r>
            <a:r>
              <a:rPr lang="ko-KR" altLang="en-US" sz="4000" dirty="0" err="1">
                <a:solidFill>
                  <a:srgbClr val="C00000"/>
                </a:solidFill>
              </a:rPr>
              <a:t>요레요레</a:t>
            </a:r>
            <a:r>
              <a:rPr lang="en-US" altLang="ko-KR" sz="4000" dirty="0"/>
              <a:t>’</a:t>
            </a:r>
            <a:endParaRPr lang="ko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0CEEF7-5CB4-4F18-90F5-C19B0A8FE37C}"/>
              </a:ext>
            </a:extLst>
          </p:cNvPr>
          <p:cNvSpPr txBox="1"/>
          <p:nvPr/>
        </p:nvSpPr>
        <p:spPr>
          <a:xfrm>
            <a:off x="0" y="5417307"/>
            <a:ext cx="12192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팀장 </a:t>
            </a:r>
            <a:r>
              <a:rPr lang="ko-KR" altLang="en-US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김영휘</a:t>
            </a:r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16037010</a:t>
            </a: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안석준 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16037028</a:t>
            </a:r>
          </a:p>
        </p:txBody>
      </p:sp>
    </p:spTree>
    <p:extLst>
      <p:ext uri="{BB962C8B-B14F-4D97-AF65-F5344CB8AC3E}">
        <p14:creationId xmlns:p14="http://schemas.microsoft.com/office/powerpoint/2010/main" val="28921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발전방향</a:t>
            </a:r>
            <a:endParaRPr lang="en-US" sz="4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BC2907-C8C8-4E1B-BEBB-BA9C99456DB6}"/>
              </a:ext>
            </a:extLst>
          </p:cNvPr>
          <p:cNvSpPr/>
          <p:nvPr/>
        </p:nvSpPr>
        <p:spPr>
          <a:xfrm>
            <a:off x="10550769" y="407997"/>
            <a:ext cx="348343" cy="21500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8325620-DEAF-4BAF-9711-540A74B20C60}"/>
              </a:ext>
            </a:extLst>
          </p:cNvPr>
          <p:cNvGrpSpPr/>
          <p:nvPr/>
        </p:nvGrpSpPr>
        <p:grpSpPr>
          <a:xfrm>
            <a:off x="318835" y="2800349"/>
            <a:ext cx="5262815" cy="3230397"/>
            <a:chOff x="453521" y="1740376"/>
            <a:chExt cx="10741203" cy="4691339"/>
          </a:xfrm>
        </p:grpSpPr>
        <p:grpSp>
          <p:nvGrpSpPr>
            <p:cNvPr id="4" name="Group 41">
              <a:extLst>
                <a:ext uri="{FF2B5EF4-FFF2-40B4-BE49-F238E27FC236}">
                  <a16:creationId xmlns:a16="http://schemas.microsoft.com/office/drawing/2014/main" id="{3AD2AF00-5C69-43C8-8B0E-537BCC7F6169}"/>
                </a:ext>
              </a:extLst>
            </p:cNvPr>
            <p:cNvGrpSpPr/>
            <p:nvPr/>
          </p:nvGrpSpPr>
          <p:grpSpPr>
            <a:xfrm>
              <a:off x="5991657" y="3334291"/>
              <a:ext cx="2925555" cy="1607394"/>
              <a:chOff x="-548507" y="477868"/>
              <a:chExt cx="11570449" cy="6357177"/>
            </a:xfrm>
          </p:grpSpPr>
          <p:sp>
            <p:nvSpPr>
              <p:cNvPr id="5" name="Freeform: Shape 42">
                <a:extLst>
                  <a:ext uri="{FF2B5EF4-FFF2-40B4-BE49-F238E27FC236}">
                    <a16:creationId xmlns:a16="http://schemas.microsoft.com/office/drawing/2014/main" id="{AFC8175A-24DD-43F5-B625-4AE5D5619A99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43">
                <a:extLst>
                  <a:ext uri="{FF2B5EF4-FFF2-40B4-BE49-F238E27FC236}">
                    <a16:creationId xmlns:a16="http://schemas.microsoft.com/office/drawing/2014/main" id="{398B107D-BC50-420A-8952-C668CD1159F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44">
                <a:extLst>
                  <a:ext uri="{FF2B5EF4-FFF2-40B4-BE49-F238E27FC236}">
                    <a16:creationId xmlns:a16="http://schemas.microsoft.com/office/drawing/2014/main" id="{315E57BC-8D4B-4962-BC64-F75B5E17F98C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45">
                <a:extLst>
                  <a:ext uri="{FF2B5EF4-FFF2-40B4-BE49-F238E27FC236}">
                    <a16:creationId xmlns:a16="http://schemas.microsoft.com/office/drawing/2014/main" id="{BDEBF0DF-ADEE-4F78-8C48-23128EFCEBFE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46">
                <a:extLst>
                  <a:ext uri="{FF2B5EF4-FFF2-40B4-BE49-F238E27FC236}">
                    <a16:creationId xmlns:a16="http://schemas.microsoft.com/office/drawing/2014/main" id="{67CCB8A4-43F9-41EA-AD2D-A5C3A2FF7838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oup 47">
                <a:extLst>
                  <a:ext uri="{FF2B5EF4-FFF2-40B4-BE49-F238E27FC236}">
                    <a16:creationId xmlns:a16="http://schemas.microsoft.com/office/drawing/2014/main" id="{9ED38BB0-66C0-4676-A999-5449130F4C93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5" name="Rectangle: Rounded Corners 52">
                  <a:extLst>
                    <a:ext uri="{FF2B5EF4-FFF2-40B4-BE49-F238E27FC236}">
                      <a16:creationId xmlns:a16="http://schemas.microsoft.com/office/drawing/2014/main" id="{451AC126-C5AE-4C27-A74A-229B1063E0DB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53">
                  <a:extLst>
                    <a:ext uri="{FF2B5EF4-FFF2-40B4-BE49-F238E27FC236}">
                      <a16:creationId xmlns:a16="http://schemas.microsoft.com/office/drawing/2014/main" id="{A9A91771-A37F-4167-98E0-C679D8C2E714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48">
                <a:extLst>
                  <a:ext uri="{FF2B5EF4-FFF2-40B4-BE49-F238E27FC236}">
                    <a16:creationId xmlns:a16="http://schemas.microsoft.com/office/drawing/2014/main" id="{3217A877-5711-4145-968F-FDA3AC5EA940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3" name="Rectangle: Rounded Corners 50">
                  <a:extLst>
                    <a:ext uri="{FF2B5EF4-FFF2-40B4-BE49-F238E27FC236}">
                      <a16:creationId xmlns:a16="http://schemas.microsoft.com/office/drawing/2014/main" id="{42542A5C-7207-481B-920F-A4DF02DD0D9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51">
                  <a:extLst>
                    <a:ext uri="{FF2B5EF4-FFF2-40B4-BE49-F238E27FC236}">
                      <a16:creationId xmlns:a16="http://schemas.microsoft.com/office/drawing/2014/main" id="{5B59A648-E5E8-4198-916E-5A7E932747CB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Freeform: Shape 49">
                <a:extLst>
                  <a:ext uri="{FF2B5EF4-FFF2-40B4-BE49-F238E27FC236}">
                    <a16:creationId xmlns:a16="http://schemas.microsoft.com/office/drawing/2014/main" id="{6EBDF874-DDF5-48D2-8B56-F1B6D4EF903F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chemeClr val="bg1">
                  <a:lumMod val="50000"/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aphic 14">
              <a:extLst>
                <a:ext uri="{FF2B5EF4-FFF2-40B4-BE49-F238E27FC236}">
                  <a16:creationId xmlns:a16="http://schemas.microsoft.com/office/drawing/2014/main" id="{77827472-9343-48BD-93BE-8D936FD4150F}"/>
                </a:ext>
              </a:extLst>
            </p:cNvPr>
            <p:cNvGrpSpPr/>
            <p:nvPr/>
          </p:nvGrpSpPr>
          <p:grpSpPr>
            <a:xfrm>
              <a:off x="3326061" y="2841399"/>
              <a:ext cx="2784875" cy="2190352"/>
              <a:chOff x="2444748" y="555045"/>
              <a:chExt cx="7282048" cy="5727454"/>
            </a:xfrm>
          </p:grpSpPr>
          <p:sp>
            <p:nvSpPr>
              <p:cNvPr id="18" name="Freeform: Shape 55">
                <a:extLst>
                  <a:ext uri="{FF2B5EF4-FFF2-40B4-BE49-F238E27FC236}">
                    <a16:creationId xmlns:a16="http://schemas.microsoft.com/office/drawing/2014/main" id="{F1364E17-ECF8-4836-BDE6-7CCEEF6E6382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6">
                <a:extLst>
                  <a:ext uri="{FF2B5EF4-FFF2-40B4-BE49-F238E27FC236}">
                    <a16:creationId xmlns:a16="http://schemas.microsoft.com/office/drawing/2014/main" id="{D49593F9-27D6-45A5-8D14-D59A4073FC5D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57">
                <a:extLst>
                  <a:ext uri="{FF2B5EF4-FFF2-40B4-BE49-F238E27FC236}">
                    <a16:creationId xmlns:a16="http://schemas.microsoft.com/office/drawing/2014/main" id="{778F5CDF-8931-407C-AB2D-36DCFA272FBC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8">
                <a:extLst>
                  <a:ext uri="{FF2B5EF4-FFF2-40B4-BE49-F238E27FC236}">
                    <a16:creationId xmlns:a16="http://schemas.microsoft.com/office/drawing/2014/main" id="{56B7CBE3-0ED1-4467-A14A-CF71FD7418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59">
                <a:extLst>
                  <a:ext uri="{FF2B5EF4-FFF2-40B4-BE49-F238E27FC236}">
                    <a16:creationId xmlns:a16="http://schemas.microsoft.com/office/drawing/2014/main" id="{9B1BC68A-38B1-4D73-B7E8-7C58F7085790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60">
                <a:extLst>
                  <a:ext uri="{FF2B5EF4-FFF2-40B4-BE49-F238E27FC236}">
                    <a16:creationId xmlns:a16="http://schemas.microsoft.com/office/drawing/2014/main" id="{A7729F75-0048-4E13-9889-F8096BBE4439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1">
                <a:extLst>
                  <a:ext uri="{FF2B5EF4-FFF2-40B4-BE49-F238E27FC236}">
                    <a16:creationId xmlns:a16="http://schemas.microsoft.com/office/drawing/2014/main" id="{90979D89-2003-47FF-AAD8-656576EF0E4E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62">
                <a:extLst>
                  <a:ext uri="{FF2B5EF4-FFF2-40B4-BE49-F238E27FC236}">
                    <a16:creationId xmlns:a16="http://schemas.microsoft.com/office/drawing/2014/main" id="{8CCD64E9-B24C-44D9-BCE5-830451740382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72">
              <a:extLst>
                <a:ext uri="{FF2B5EF4-FFF2-40B4-BE49-F238E27FC236}">
                  <a16:creationId xmlns:a16="http://schemas.microsoft.com/office/drawing/2014/main" id="{10506BA9-D000-4D44-A616-67B5EEA49D8A}"/>
                </a:ext>
              </a:extLst>
            </p:cNvPr>
            <p:cNvGrpSpPr/>
            <p:nvPr/>
          </p:nvGrpSpPr>
          <p:grpSpPr>
            <a:xfrm>
              <a:off x="5768119" y="3898678"/>
              <a:ext cx="825553" cy="1451279"/>
              <a:chOff x="5666519" y="1790478"/>
              <a:chExt cx="825553" cy="1451279"/>
            </a:xfrm>
          </p:grpSpPr>
          <p:grpSp>
            <p:nvGrpSpPr>
              <p:cNvPr id="27" name="Group 3">
                <a:extLst>
                  <a:ext uri="{FF2B5EF4-FFF2-40B4-BE49-F238E27FC236}">
                    <a16:creationId xmlns:a16="http://schemas.microsoft.com/office/drawing/2014/main" id="{461081E3-D63C-4961-9212-190BC8BA9A8A}"/>
                  </a:ext>
                </a:extLst>
              </p:cNvPr>
              <p:cNvGrpSpPr/>
              <p:nvPr/>
            </p:nvGrpSpPr>
            <p:grpSpPr>
              <a:xfrm>
                <a:off x="5666519" y="1790478"/>
                <a:ext cx="825553" cy="1451279"/>
                <a:chOff x="445712" y="1449040"/>
                <a:chExt cx="2113018" cy="3924176"/>
              </a:xfrm>
            </p:grpSpPr>
            <p:sp>
              <p:nvSpPr>
                <p:cNvPr id="30" name="Rounded Rectangle 4">
                  <a:extLst>
                    <a:ext uri="{FF2B5EF4-FFF2-40B4-BE49-F238E27FC236}">
                      <a16:creationId xmlns:a16="http://schemas.microsoft.com/office/drawing/2014/main" id="{FEC1B93E-760A-44DB-AD3E-A046302EDC39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31" name="Rectangle 5">
                  <a:extLst>
                    <a:ext uri="{FF2B5EF4-FFF2-40B4-BE49-F238E27FC236}">
                      <a16:creationId xmlns:a16="http://schemas.microsoft.com/office/drawing/2014/main" id="{5AD52BFA-1B83-4782-A733-E8C57C91095B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32" name="Group 6">
                  <a:extLst>
                    <a:ext uri="{FF2B5EF4-FFF2-40B4-BE49-F238E27FC236}">
                      <a16:creationId xmlns:a16="http://schemas.microsoft.com/office/drawing/2014/main" id="{14606D6D-EB9B-4CE2-A22F-D65B18DBA42D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33" name="Oval 7">
                    <a:extLst>
                      <a:ext uri="{FF2B5EF4-FFF2-40B4-BE49-F238E27FC236}">
                        <a16:creationId xmlns:a16="http://schemas.microsoft.com/office/drawing/2014/main" id="{142B0094-9C5F-430A-ADC8-1F7B9ACA0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34" name="Rounded Rectangle 8">
                    <a:extLst>
                      <a:ext uri="{FF2B5EF4-FFF2-40B4-BE49-F238E27FC236}">
                        <a16:creationId xmlns:a16="http://schemas.microsoft.com/office/drawing/2014/main" id="{7942018C-1463-4532-8B94-9EE7FEBE5E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28" name="Picture Placeholder 2">
                <a:extLst>
                  <a:ext uri="{FF2B5EF4-FFF2-40B4-BE49-F238E27FC236}">
                    <a16:creationId xmlns:a16="http://schemas.microsoft.com/office/drawing/2014/main" id="{33BE6700-177E-4EC5-A135-68F29E292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7221" y="1945514"/>
                <a:ext cx="704148" cy="114120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anchor="ctr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457223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46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69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91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14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337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56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783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29" name="Freeform: Shape 71">
                <a:extLst>
                  <a:ext uri="{FF2B5EF4-FFF2-40B4-BE49-F238E27FC236}">
                    <a16:creationId xmlns:a16="http://schemas.microsoft.com/office/drawing/2014/main" id="{CBAC2A4B-95EF-4621-BF76-AD29079664AA}"/>
                  </a:ext>
                </a:extLst>
              </p:cNvPr>
              <p:cNvSpPr/>
              <p:nvPr/>
            </p:nvSpPr>
            <p:spPr>
              <a:xfrm>
                <a:off x="6022226" y="1933893"/>
                <a:ext cx="401968" cy="1165650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chemeClr val="bg1">
                  <a:lumMod val="50000"/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5" name="Round Same Side Corner Rectangle 8">
              <a:extLst>
                <a:ext uri="{FF2B5EF4-FFF2-40B4-BE49-F238E27FC236}">
                  <a16:creationId xmlns:a16="http://schemas.microsoft.com/office/drawing/2014/main" id="{63108CAA-5C68-4709-BA0B-7012D7E4C2B3}"/>
                </a:ext>
              </a:extLst>
            </p:cNvPr>
            <p:cNvSpPr/>
            <p:nvPr/>
          </p:nvSpPr>
          <p:spPr>
            <a:xfrm>
              <a:off x="9118560" y="5164375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 Same Side Corner Rectangle 8">
              <a:extLst>
                <a:ext uri="{FF2B5EF4-FFF2-40B4-BE49-F238E27FC236}">
                  <a16:creationId xmlns:a16="http://schemas.microsoft.com/office/drawing/2014/main" id="{7CA5412B-0A1C-49CE-9952-27DF259882EA}"/>
                </a:ext>
              </a:extLst>
            </p:cNvPr>
            <p:cNvSpPr/>
            <p:nvPr/>
          </p:nvSpPr>
          <p:spPr>
            <a:xfrm>
              <a:off x="9641001" y="5164375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ound Same Side Corner Rectangle 8">
              <a:extLst>
                <a:ext uri="{FF2B5EF4-FFF2-40B4-BE49-F238E27FC236}">
                  <a16:creationId xmlns:a16="http://schemas.microsoft.com/office/drawing/2014/main" id="{A2897A91-24E4-4F4F-92BA-7B25C639704D}"/>
                </a:ext>
              </a:extLst>
            </p:cNvPr>
            <p:cNvSpPr/>
            <p:nvPr/>
          </p:nvSpPr>
          <p:spPr>
            <a:xfrm>
              <a:off x="10163442" y="5159457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Round Same Side Corner Rectangle 8">
              <a:extLst>
                <a:ext uri="{FF2B5EF4-FFF2-40B4-BE49-F238E27FC236}">
                  <a16:creationId xmlns:a16="http://schemas.microsoft.com/office/drawing/2014/main" id="{614A63DD-344C-450E-85D8-00FF38D6B962}"/>
                </a:ext>
              </a:extLst>
            </p:cNvPr>
            <p:cNvSpPr/>
            <p:nvPr/>
          </p:nvSpPr>
          <p:spPr>
            <a:xfrm>
              <a:off x="10658445" y="5159457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 Same Side Corner Rectangle 8">
              <a:extLst>
                <a:ext uri="{FF2B5EF4-FFF2-40B4-BE49-F238E27FC236}">
                  <a16:creationId xmlns:a16="http://schemas.microsoft.com/office/drawing/2014/main" id="{5A0B22AB-13AA-4A68-A23B-7D018F04EF2F}"/>
                </a:ext>
              </a:extLst>
            </p:cNvPr>
            <p:cNvSpPr/>
            <p:nvPr/>
          </p:nvSpPr>
          <p:spPr>
            <a:xfrm>
              <a:off x="9118560" y="5536424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Round Same Side Corner Rectangle 8">
              <a:extLst>
                <a:ext uri="{FF2B5EF4-FFF2-40B4-BE49-F238E27FC236}">
                  <a16:creationId xmlns:a16="http://schemas.microsoft.com/office/drawing/2014/main" id="{FA6280B8-F978-4F37-9836-F41181F31286}"/>
                </a:ext>
              </a:extLst>
            </p:cNvPr>
            <p:cNvSpPr/>
            <p:nvPr/>
          </p:nvSpPr>
          <p:spPr>
            <a:xfrm>
              <a:off x="9624610" y="5536424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ound Same Side Corner Rectangle 8">
              <a:extLst>
                <a:ext uri="{FF2B5EF4-FFF2-40B4-BE49-F238E27FC236}">
                  <a16:creationId xmlns:a16="http://schemas.microsoft.com/office/drawing/2014/main" id="{6F149892-5C60-40B0-AD1B-87DF41939E23}"/>
                </a:ext>
              </a:extLst>
            </p:cNvPr>
            <p:cNvSpPr/>
            <p:nvPr/>
          </p:nvSpPr>
          <p:spPr>
            <a:xfrm>
              <a:off x="10141528" y="5536424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289EE826-76C1-4EA3-9C6D-78C26DFB7151}"/>
                </a:ext>
              </a:extLst>
            </p:cNvPr>
            <p:cNvSpPr/>
            <p:nvPr/>
          </p:nvSpPr>
          <p:spPr>
            <a:xfrm>
              <a:off x="9113037" y="5908473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Round Same Side Corner Rectangle 8">
              <a:extLst>
                <a:ext uri="{FF2B5EF4-FFF2-40B4-BE49-F238E27FC236}">
                  <a16:creationId xmlns:a16="http://schemas.microsoft.com/office/drawing/2014/main" id="{D7495547-B0FD-4B1E-99EA-BCAF03306ABC}"/>
                </a:ext>
              </a:extLst>
            </p:cNvPr>
            <p:cNvSpPr/>
            <p:nvPr/>
          </p:nvSpPr>
          <p:spPr>
            <a:xfrm>
              <a:off x="10653101" y="5536424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ound Same Side Corner Rectangle 8">
              <a:extLst>
                <a:ext uri="{FF2B5EF4-FFF2-40B4-BE49-F238E27FC236}">
                  <a16:creationId xmlns:a16="http://schemas.microsoft.com/office/drawing/2014/main" id="{CEA90ABF-B989-4757-B4CD-F17C78C68405}"/>
                </a:ext>
              </a:extLst>
            </p:cNvPr>
            <p:cNvSpPr/>
            <p:nvPr/>
          </p:nvSpPr>
          <p:spPr>
            <a:xfrm>
              <a:off x="9621848" y="5908473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8">
              <a:extLst>
                <a:ext uri="{FF2B5EF4-FFF2-40B4-BE49-F238E27FC236}">
                  <a16:creationId xmlns:a16="http://schemas.microsoft.com/office/drawing/2014/main" id="{E44F7A9F-A368-42A1-BC06-B307703F1815}"/>
                </a:ext>
              </a:extLst>
            </p:cNvPr>
            <p:cNvSpPr/>
            <p:nvPr/>
          </p:nvSpPr>
          <p:spPr>
            <a:xfrm>
              <a:off x="10142960" y="5908473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ound Same Side Corner Rectangle 8">
              <a:extLst>
                <a:ext uri="{FF2B5EF4-FFF2-40B4-BE49-F238E27FC236}">
                  <a16:creationId xmlns:a16="http://schemas.microsoft.com/office/drawing/2014/main" id="{E1F35A39-6D9E-42DB-820A-578DBBF41A92}"/>
                </a:ext>
              </a:extLst>
            </p:cNvPr>
            <p:cNvSpPr/>
            <p:nvPr/>
          </p:nvSpPr>
          <p:spPr>
            <a:xfrm>
              <a:off x="10672283" y="5908473"/>
              <a:ext cx="522441" cy="52324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ound Same Side Corner Rectangle 8">
              <a:extLst>
                <a:ext uri="{FF2B5EF4-FFF2-40B4-BE49-F238E27FC236}">
                  <a16:creationId xmlns:a16="http://schemas.microsoft.com/office/drawing/2014/main" id="{A74E0139-FEAB-40F1-951B-28897682F81F}"/>
                </a:ext>
              </a:extLst>
            </p:cNvPr>
            <p:cNvSpPr/>
            <p:nvPr/>
          </p:nvSpPr>
          <p:spPr>
            <a:xfrm>
              <a:off x="850900" y="1740376"/>
              <a:ext cx="1377163" cy="1218951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D694051-9FA7-415A-8312-EC42DA20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21" y="1740376"/>
              <a:ext cx="718053" cy="509316"/>
            </a:xfrm>
            <a:prstGeom prst="rect">
              <a:avLst/>
            </a:prstGeom>
          </p:spPr>
        </p:pic>
        <p:sp>
          <p:nvSpPr>
            <p:cNvPr id="50" name="화살표: 굽음 49">
              <a:extLst>
                <a:ext uri="{FF2B5EF4-FFF2-40B4-BE49-F238E27FC236}">
                  <a16:creationId xmlns:a16="http://schemas.microsoft.com/office/drawing/2014/main" id="{5FAA3A7B-CD22-4690-BCDD-A814BD783FD5}"/>
                </a:ext>
              </a:extLst>
            </p:cNvPr>
            <p:cNvSpPr/>
            <p:nvPr/>
          </p:nvSpPr>
          <p:spPr>
            <a:xfrm rot="5400000">
              <a:off x="2654395" y="1626015"/>
              <a:ext cx="886131" cy="1408434"/>
            </a:xfrm>
            <a:prstGeom prst="bentArrow">
              <a:avLst>
                <a:gd name="adj1" fmla="val 24700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화살표: 굽음 50">
              <a:extLst>
                <a:ext uri="{FF2B5EF4-FFF2-40B4-BE49-F238E27FC236}">
                  <a16:creationId xmlns:a16="http://schemas.microsoft.com/office/drawing/2014/main" id="{4701C22A-9B7F-4CD2-B880-033439F7174C}"/>
                </a:ext>
              </a:extLst>
            </p:cNvPr>
            <p:cNvSpPr/>
            <p:nvPr/>
          </p:nvSpPr>
          <p:spPr>
            <a:xfrm flipV="1">
              <a:off x="7527249" y="5070234"/>
              <a:ext cx="1123950" cy="83823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9CF59F9-ECDD-41C1-9179-3A8C5716D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9" b="28482" l="70063" r="80183">
                          <a14:foregroundMark x1="74631" y1="6524" x2="74631" y2="9912"/>
                          <a14:foregroundMark x1="70063" y1="17064" x2="75615" y2="21832"/>
                          <a14:foregroundMark x1="75615" y1="21832" x2="77372" y2="22208"/>
                          <a14:foregroundMark x1="79129" y1="21581" x2="72171" y2="22836"/>
                          <a14:foregroundMark x1="72171" y1="22836" x2="71117" y2="21957"/>
                          <a14:foregroundMark x1="72944" y1="20326" x2="74631" y2="22334"/>
                        </a14:backgroundRemoval>
                      </a14:imgEffect>
                    </a14:imgLayer>
                  </a14:imgProps>
                </a:ext>
              </a:extLst>
            </a:blip>
            <a:srcRect l="68884" t="4879" r="18556" b="68755"/>
            <a:stretch/>
          </p:blipFill>
          <p:spPr>
            <a:xfrm>
              <a:off x="4205608" y="3112247"/>
              <a:ext cx="1048215" cy="123245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2CE3B58-BD30-40C5-B71F-3B73EECD7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9" b="28482" l="70063" r="80183">
                          <a14:foregroundMark x1="74631" y1="6524" x2="74631" y2="9912"/>
                          <a14:foregroundMark x1="70063" y1="17064" x2="75615" y2="21832"/>
                          <a14:foregroundMark x1="75615" y1="21832" x2="77372" y2="22208"/>
                          <a14:foregroundMark x1="79129" y1="21581" x2="72171" y2="22836"/>
                          <a14:foregroundMark x1="72171" y1="22836" x2="71117" y2="21957"/>
                          <a14:foregroundMark x1="72944" y1="20326" x2="74631" y2="22334"/>
                        </a14:backgroundRemoval>
                      </a14:imgEffect>
                    </a14:imgLayer>
                  </a14:imgProps>
                </a:ext>
              </a:extLst>
            </a:blip>
            <a:srcRect l="68884" t="4879" r="18556" b="68755"/>
            <a:stretch/>
          </p:blipFill>
          <p:spPr>
            <a:xfrm>
              <a:off x="6978365" y="3475692"/>
              <a:ext cx="1048215" cy="123245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37AA06-B245-4E45-922F-63696A569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9" b="28482" l="70063" r="80183">
                          <a14:foregroundMark x1="74631" y1="6524" x2="74631" y2="9912"/>
                          <a14:foregroundMark x1="70063" y1="17064" x2="75615" y2="21832"/>
                          <a14:foregroundMark x1="75615" y1="21832" x2="77372" y2="22208"/>
                          <a14:foregroundMark x1="79129" y1="21581" x2="72171" y2="22836"/>
                          <a14:foregroundMark x1="72171" y1="22836" x2="71117" y2="21957"/>
                          <a14:foregroundMark x1="72944" y1="20326" x2="74631" y2="22334"/>
                        </a14:backgroundRemoval>
                      </a14:imgEffect>
                    </a14:imgLayer>
                  </a14:imgProps>
                </a:ext>
              </a:extLst>
            </a:blip>
            <a:srcRect l="68884" t="4879" r="18556" b="68755"/>
            <a:stretch/>
          </p:blipFill>
          <p:spPr>
            <a:xfrm>
              <a:off x="5854010" y="4218292"/>
              <a:ext cx="710400" cy="835261"/>
            </a:xfrm>
            <a:prstGeom prst="rect">
              <a:avLst/>
            </a:prstGeom>
          </p:spPr>
        </p:pic>
      </p:grp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A0763E3B-4CD7-42F8-A3C9-8504E039839D}"/>
              </a:ext>
            </a:extLst>
          </p:cNvPr>
          <p:cNvSpPr/>
          <p:nvPr/>
        </p:nvSpPr>
        <p:spPr>
          <a:xfrm>
            <a:off x="4703740" y="4286529"/>
            <a:ext cx="714884" cy="6360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911EDABF-78DE-4A99-B5E7-F237AB2A6814}"/>
              </a:ext>
            </a:extLst>
          </p:cNvPr>
          <p:cNvSpPr/>
          <p:nvPr/>
        </p:nvSpPr>
        <p:spPr>
          <a:xfrm>
            <a:off x="513537" y="1951902"/>
            <a:ext cx="674762" cy="5945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8BDB74A-19FA-456C-A1A0-E9D86490E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674" y="2074903"/>
            <a:ext cx="3152775" cy="37719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81AAEB9-9DA8-4C3C-A72C-066A115AC7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794"/>
          <a:stretch/>
        </p:blipFill>
        <p:spPr>
          <a:xfrm>
            <a:off x="5760890" y="2466025"/>
            <a:ext cx="3258889" cy="330853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14749EE-517D-468C-8517-79777D19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212" y="3448279"/>
            <a:ext cx="742950" cy="76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2AFBCE-CE66-4D4D-BEE6-AD4E5E859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/>
          <a:stretch/>
        </p:blipFill>
        <p:spPr bwMode="auto">
          <a:xfrm>
            <a:off x="8347404" y="1432335"/>
            <a:ext cx="2563181" cy="53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36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2131" y="538303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16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0B84D8-30F4-43E4-A1A4-3AD4D1A962EF}"/>
              </a:ext>
            </a:extLst>
          </p:cNvPr>
          <p:cNvSpPr/>
          <p:nvPr/>
        </p:nvSpPr>
        <p:spPr>
          <a:xfrm>
            <a:off x="0" y="4798142"/>
            <a:ext cx="12192000" cy="20598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460B3-64E1-4B3C-8F05-2BE49A012B04}"/>
              </a:ext>
            </a:extLst>
          </p:cNvPr>
          <p:cNvSpPr txBox="1"/>
          <p:nvPr/>
        </p:nvSpPr>
        <p:spPr>
          <a:xfrm>
            <a:off x="5234226" y="109904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647E9-BE04-4CAE-BE7E-D0050DB537FD}"/>
              </a:ext>
            </a:extLst>
          </p:cNvPr>
          <p:cNvSpPr txBox="1"/>
          <p:nvPr/>
        </p:nvSpPr>
        <p:spPr>
          <a:xfrm>
            <a:off x="1712686" y="2231006"/>
            <a:ext cx="947782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일정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시스템의 개발 배경 및 목적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기존 시장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개발환경 및 과정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결과물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1152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일정 및 역할 분담</a:t>
            </a:r>
            <a:endParaRPr lang="en-US" sz="4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FE10A0-B08B-40B5-AE74-A7F4BF2F1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65043"/>
              </p:ext>
            </p:extLst>
          </p:nvPr>
        </p:nvGraphicFramePr>
        <p:xfrm>
          <a:off x="603115" y="1817837"/>
          <a:ext cx="3403601" cy="3375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523">
                  <a:extLst>
                    <a:ext uri="{9D8B030D-6E8A-4147-A177-3AD203B41FA5}">
                      <a16:colId xmlns:a16="http://schemas.microsoft.com/office/drawing/2014/main" val="925277261"/>
                    </a:ext>
                  </a:extLst>
                </a:gridCol>
                <a:gridCol w="1359539">
                  <a:extLst>
                    <a:ext uri="{9D8B030D-6E8A-4147-A177-3AD203B41FA5}">
                      <a16:colId xmlns:a16="http://schemas.microsoft.com/office/drawing/2014/main" val="2551501049"/>
                    </a:ext>
                  </a:extLst>
                </a:gridCol>
                <a:gridCol w="1359539">
                  <a:extLst>
                    <a:ext uri="{9D8B030D-6E8A-4147-A177-3AD203B41FA5}">
                      <a16:colId xmlns:a16="http://schemas.microsoft.com/office/drawing/2014/main" val="3124524653"/>
                    </a:ext>
                  </a:extLst>
                </a:gridCol>
              </a:tblGrid>
              <a:tr h="271405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800" u="none" strike="noStrike" dirty="0">
                          <a:effectLst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안석준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err="1">
                          <a:effectLst/>
                        </a:rPr>
                        <a:t>김영휘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4615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팀 빌딩 및 아이디어 회의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31882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아이디어 발전 회의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4709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레이아웃 기획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HTML </a:t>
                      </a:r>
                      <a:r>
                        <a:rPr lang="ko-KR" altLang="en-US" sz="1200" u="none" strike="noStrike" dirty="0">
                          <a:effectLst/>
                        </a:rPr>
                        <a:t>레이아웃 작성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86502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08530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5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알고리즘 보완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66259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서버 코드 작성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8821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DB </a:t>
                      </a:r>
                      <a:r>
                        <a:rPr lang="ko-KR" altLang="en-US" sz="1200" u="none" strike="noStrike" dirty="0">
                          <a:effectLst/>
                        </a:rPr>
                        <a:t>추가 및 변경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69407"/>
                  </a:ext>
                </a:extLst>
              </a:tr>
              <a:tr h="2355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97714"/>
                  </a:ext>
                </a:extLst>
              </a:tr>
              <a:tr h="271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22554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개발 보조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서버 연동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494580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11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08534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12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최종 확인 및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79837"/>
                  </a:ext>
                </a:extLst>
              </a:tr>
              <a:tr h="235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13</a:t>
                      </a:r>
                      <a:r>
                        <a:rPr lang="ko-KR" altLang="en-US" sz="1200" u="none" strike="noStrike" dirty="0">
                          <a:effectLst/>
                        </a:rPr>
                        <a:t>주차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37417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23E3913-463D-4287-8DC0-BD78D970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08" y="1966974"/>
            <a:ext cx="7380356" cy="2924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048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:a16="http://schemas.microsoft.com/office/drawing/2014/main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:a16="http://schemas.microsoft.com/office/drawing/2014/main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64C569-B232-4E9B-B992-2F163794AEE4}"/>
              </a:ext>
            </a:extLst>
          </p:cNvPr>
          <p:cNvSpPr txBox="1"/>
          <p:nvPr/>
        </p:nvSpPr>
        <p:spPr>
          <a:xfrm>
            <a:off x="4346875" y="725017"/>
            <a:ext cx="73216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시스템의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및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ea typeface="Lucida Sans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50" dirty="0">
                <a:solidFill>
                  <a:schemeClr val="accent2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목적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sz="3600" dirty="0">
                <a:solidFill>
                  <a:schemeClr val="accent1"/>
                </a:solidFill>
                <a:cs typeface="Arial" pitchFamily="34" charset="0"/>
              </a:rPr>
              <a:t>오늘 뭐 먹지</a:t>
            </a:r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? </a:t>
            </a:r>
            <a:r>
              <a:rPr lang="ko-KR" altLang="en-US" sz="3600" dirty="0">
                <a:solidFill>
                  <a:schemeClr val="accent1"/>
                </a:solidFill>
                <a:cs typeface="Arial" pitchFamily="34" charset="0"/>
              </a:rPr>
              <a:t>이걸로 뭐해서 먹지</a:t>
            </a:r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?</a:t>
            </a:r>
            <a:endParaRPr lang="ko-KR" altLang="en-US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F71296-98A8-44C0-A183-1ED29D81A6DA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66F487-B6FE-42D5-9B56-3C05EA66D5B6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A90CBE-4342-429B-84EF-258A76784F8C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EC5E27-9295-4BE6-8103-9CF2817B499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175034-342F-48D6-903B-8623ECDA2EBE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5D99A0-0ACA-4998-8C9E-924D8E713AD5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11BFA59-0487-4B35-9939-A40D44F0A6FC}"/>
              </a:ext>
            </a:extLst>
          </p:cNvPr>
          <p:cNvSpPr txBox="1"/>
          <p:nvPr/>
        </p:nvSpPr>
        <p:spPr>
          <a:xfrm>
            <a:off x="3828510" y="2037895"/>
            <a:ext cx="7924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54000" algn="just" latinLnBrk="1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1)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사용자의 식재료와 한정된 자원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시간 등을 고려하여 음식 메뉴를 추천</a:t>
            </a:r>
          </a:p>
          <a:p>
            <a:pPr indent="254000" algn="just" latinLnBrk="1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2)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식재료와 메뉴 데이터를 구축</a:t>
            </a:r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  <a:p>
            <a:pPr indent="254000" algn="just" latinLnBrk="1"/>
            <a:endParaRPr lang="en-US" altLang="ko-KR" dirty="0">
              <a:solidFill>
                <a:schemeClr val="accent3">
                  <a:lumMod val="50000"/>
                </a:schemeClr>
              </a:solidFill>
            </a:endParaRPr>
          </a:p>
          <a:p>
            <a:pPr indent="254000" algn="just" latinLnBrk="1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→</a:t>
            </a:r>
            <a:r>
              <a:rPr lang="ko-KR" altLang="ko-KR" sz="1800" kern="50" dirty="0">
                <a:solidFill>
                  <a:schemeClr val="accent3">
                    <a:lumMod val="50000"/>
                  </a:schemeClr>
                </a:solidFill>
                <a:effectLst/>
                <a:latin typeface="Lucida Sans" panose="020B0602030504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본 시스템은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사용자</a:t>
            </a:r>
            <a:r>
              <a:rPr lang="ko-KR" altLang="ko-KR" dirty="0">
                <a:solidFill>
                  <a:schemeClr val="accent3">
                    <a:lumMod val="50000"/>
                  </a:schemeClr>
                </a:solidFill>
              </a:rPr>
              <a:t>의 주방도구와 현재 있는 재료를 입력 받으면 그 도구와 재료를 이용하여 만들 수 있는 메뉴를 추천하는 체제</a:t>
            </a:r>
          </a:p>
          <a:p>
            <a:pPr indent="254000" algn="just" latinLnBrk="1"/>
            <a:endParaRPr lang="ko-KR" altLang="ko-KR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3221301" y="5718659"/>
              <a:ext cx="1537085" cy="890499"/>
              <a:chOff x="3221301" y="5718659"/>
              <a:chExt cx="1537085" cy="890499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C27FA68-31D6-440B-B6F2-D6ACFEFF8AB5}"/>
                  </a:ext>
                </a:extLst>
              </p:cNvPr>
              <p:cNvSpPr/>
              <p:nvPr/>
            </p:nvSpPr>
            <p:spPr>
              <a:xfrm flipH="1">
                <a:off x="3625410" y="5718659"/>
                <a:ext cx="92953" cy="41828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7B36D4-92F6-4878-9F17-F03CBF872250}"/>
              </a:ext>
            </a:extLst>
          </p:cNvPr>
          <p:cNvGrpSpPr/>
          <p:nvPr/>
        </p:nvGrpSpPr>
        <p:grpSpPr>
          <a:xfrm>
            <a:off x="5362706" y="3582960"/>
            <a:ext cx="5244942" cy="3135086"/>
            <a:chOff x="4843306" y="3607358"/>
            <a:chExt cx="5244942" cy="31350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F6C84A-8960-4FB7-A9D2-3D3665171111}"/>
                </a:ext>
              </a:extLst>
            </p:cNvPr>
            <p:cNvSpPr/>
            <p:nvPr/>
          </p:nvSpPr>
          <p:spPr>
            <a:xfrm>
              <a:off x="4843306" y="3607358"/>
              <a:ext cx="5244942" cy="313508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92305CF3-3846-4711-9950-D19C7EF7A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790" y="3646677"/>
              <a:ext cx="2793426" cy="27393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FFE5FEA7-7DF1-490B-ACB1-B51BA501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246" b="27201"/>
            <a:stretch>
              <a:fillRect/>
            </a:stretch>
          </p:blipFill>
          <p:spPr>
            <a:xfrm>
              <a:off x="7705598" y="3646676"/>
              <a:ext cx="2353689" cy="27490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7E23DA-4FD1-4B2E-A3DE-F00A5BDEAD6D}"/>
                </a:ext>
              </a:extLst>
            </p:cNvPr>
            <p:cNvSpPr txBox="1"/>
            <p:nvPr/>
          </p:nvSpPr>
          <p:spPr>
            <a:xfrm>
              <a:off x="4881611" y="6395718"/>
              <a:ext cx="517767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└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인 가구의 삶을 그린 인기 웹툰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독립일기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의 한 장면과 댓글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98E52B-EBDF-4F0F-BCB9-3FAA67551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dirty="0"/>
              <a:t>기존 시장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CB18AA-D74F-43C9-B414-FE80FF53F14D}"/>
              </a:ext>
            </a:extLst>
          </p:cNvPr>
          <p:cNvGrpSpPr/>
          <p:nvPr/>
        </p:nvGrpSpPr>
        <p:grpSpPr>
          <a:xfrm>
            <a:off x="503568" y="1477724"/>
            <a:ext cx="4660250" cy="3904411"/>
            <a:chOff x="503568" y="1477724"/>
            <a:chExt cx="4660250" cy="390441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EC64933-D7BC-4BA6-93BA-0CBFBEF14E28}"/>
                </a:ext>
              </a:extLst>
            </p:cNvPr>
            <p:cNvGrpSpPr/>
            <p:nvPr/>
          </p:nvGrpSpPr>
          <p:grpSpPr>
            <a:xfrm>
              <a:off x="642026" y="1477724"/>
              <a:ext cx="4383334" cy="3612807"/>
              <a:chOff x="295274" y="1187793"/>
              <a:chExt cx="4383334" cy="361280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D3C52BB-B35D-463E-91F0-92E147DDE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6089" b="23020"/>
              <a:stretch/>
            </p:blipFill>
            <p:spPr>
              <a:xfrm>
                <a:off x="295274" y="2057400"/>
                <a:ext cx="2191667" cy="274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3A6A0B2-6697-4475-B39E-8B31E329C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804" b="22981"/>
              <a:stretch/>
            </p:blipFill>
            <p:spPr>
              <a:xfrm>
                <a:off x="2486941" y="2042795"/>
                <a:ext cx="2191667" cy="27578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D12D7D0-287A-4E31-84E3-1DACDDB54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603" b="83902"/>
              <a:stretch/>
            </p:blipFill>
            <p:spPr>
              <a:xfrm>
                <a:off x="295274" y="1187793"/>
                <a:ext cx="4383334" cy="925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18A930-51BD-4681-87F1-C25A42EFA717}"/>
                </a:ext>
              </a:extLst>
            </p:cNvPr>
            <p:cNvSpPr txBox="1"/>
            <p:nvPr/>
          </p:nvSpPr>
          <p:spPr>
            <a:xfrm>
              <a:off x="503568" y="5105136"/>
              <a:ext cx="4660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구글 플레이 스토어에 요리를 검색했을 때 나오는 최상위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 어플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4905B5-AE7A-43AC-A213-629DD2FA69B3}"/>
              </a:ext>
            </a:extLst>
          </p:cNvPr>
          <p:cNvGrpSpPr/>
          <p:nvPr/>
        </p:nvGrpSpPr>
        <p:grpSpPr>
          <a:xfrm>
            <a:off x="1566179" y="1342928"/>
            <a:ext cx="10382070" cy="5380276"/>
            <a:chOff x="1566179" y="1342928"/>
            <a:chExt cx="10382070" cy="538027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857EDA7-C724-4892-8AA3-00924B3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6179" y="1342928"/>
              <a:ext cx="3336324" cy="53802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5A2A5-4BC8-497F-BD47-951065998CE0}"/>
                </a:ext>
              </a:extLst>
            </p:cNvPr>
            <p:cNvSpPr txBox="1"/>
            <p:nvPr/>
          </p:nvSpPr>
          <p:spPr>
            <a:xfrm>
              <a:off x="7030064" y="1650792"/>
              <a:ext cx="4918185" cy="2523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rgbClr val="00B050"/>
                  </a:solidFill>
                </a:rPr>
                <a:t>요리백과 만개의 레시피</a:t>
              </a:r>
              <a:endParaRPr lang="en-US" altLang="ko-KR" sz="3200" dirty="0">
                <a:solidFill>
                  <a:srgbClr val="00B050"/>
                </a:solidFill>
              </a:endParaRPr>
            </a:p>
            <a:p>
              <a:endParaRPr lang="ko-KR" altLang="en-US" dirty="0"/>
            </a:p>
            <a:p>
              <a:r>
                <a:rPr lang="ko-KR" altLang="en-US" dirty="0"/>
                <a:t>유사점 : 특정 재료를 통해 레시피를 </a:t>
              </a:r>
              <a:r>
                <a:rPr lang="ko-KR" altLang="en-US" dirty="0" err="1"/>
                <a:t>추천받는</a:t>
              </a:r>
              <a:r>
                <a:rPr lang="ko-KR" altLang="en-US" dirty="0"/>
                <a:t> 방식</a:t>
              </a:r>
              <a:endParaRPr lang="en-US" altLang="ko-KR" dirty="0"/>
            </a:p>
            <a:p>
              <a:endParaRPr lang="ko-KR" altLang="en-US" dirty="0"/>
            </a:p>
            <a:p>
              <a:r>
                <a:rPr lang="ko-KR" altLang="en-US" dirty="0" err="1"/>
                <a:t>차별점</a:t>
              </a:r>
              <a:r>
                <a:rPr lang="ko-KR" altLang="en-US" dirty="0"/>
                <a:t> : 두개 이상의 재료를 </a:t>
              </a:r>
              <a:r>
                <a:rPr lang="ko-KR" altLang="en-US" dirty="0" err="1"/>
                <a:t>입력할때</a:t>
              </a:r>
              <a:r>
                <a:rPr lang="ko-KR" altLang="en-US" dirty="0"/>
                <a:t> 공통으로 포함된 메뉴가 포함이 되지 않음, 레시피의 전문성이 떨어짐(커뮤니티 형식)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084CB-7563-4307-B6C3-506840498014}"/>
              </a:ext>
            </a:extLst>
          </p:cNvPr>
          <p:cNvGrpSpPr/>
          <p:nvPr/>
        </p:nvGrpSpPr>
        <p:grpSpPr>
          <a:xfrm>
            <a:off x="66985" y="1342928"/>
            <a:ext cx="12125015" cy="5380276"/>
            <a:chOff x="66985" y="1342928"/>
            <a:chExt cx="12125015" cy="538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0D1CA4D-8B68-42F4-B4BF-9BD56E635EB5}"/>
                </a:ext>
              </a:extLst>
            </p:cNvPr>
            <p:cNvGrpSpPr/>
            <p:nvPr/>
          </p:nvGrpSpPr>
          <p:grpSpPr>
            <a:xfrm>
              <a:off x="66985" y="1342928"/>
              <a:ext cx="6672648" cy="5380276"/>
              <a:chOff x="5370993" y="1297958"/>
              <a:chExt cx="6672648" cy="5380276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EA2C166-8EB0-4A81-A2AD-AF10A01F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0993" y="1297958"/>
                <a:ext cx="3336324" cy="53802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8B06550-30A4-4BD6-9786-91A268FE6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7317" y="1297958"/>
                <a:ext cx="3336324" cy="5380276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9A7CB-7765-49DE-AFDB-EB982678646C}"/>
                </a:ext>
              </a:extLst>
            </p:cNvPr>
            <p:cNvSpPr txBox="1"/>
            <p:nvPr/>
          </p:nvSpPr>
          <p:spPr>
            <a:xfrm>
              <a:off x="7030064" y="1650792"/>
              <a:ext cx="516193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 err="1">
                  <a:solidFill>
                    <a:schemeClr val="accent1"/>
                  </a:solidFill>
                </a:rPr>
                <a:t>백주부</a:t>
              </a:r>
              <a:r>
                <a:rPr lang="ko-KR" altLang="en-US" sz="3200" dirty="0">
                  <a:solidFill>
                    <a:schemeClr val="accent1"/>
                  </a:solidFill>
                </a:rPr>
                <a:t> 요리 레시피 </a:t>
              </a:r>
              <a:endParaRPr lang="en-US" altLang="ko-KR" sz="3200" dirty="0">
                <a:solidFill>
                  <a:schemeClr val="accent1"/>
                </a:solidFill>
              </a:endParaRPr>
            </a:p>
            <a:p>
              <a:endParaRPr lang="ko-KR" altLang="en-US" dirty="0"/>
            </a:p>
            <a:p>
              <a:r>
                <a:rPr lang="ko-KR" altLang="en-US" dirty="0"/>
                <a:t>유사점 : 레시피 제공</a:t>
              </a:r>
              <a:endParaRPr lang="en-US" altLang="ko-KR" dirty="0"/>
            </a:p>
            <a:p>
              <a:endParaRPr lang="ko-KR" altLang="en-US" dirty="0"/>
            </a:p>
            <a:p>
              <a:r>
                <a:rPr lang="ko-KR" altLang="en-US" dirty="0" err="1"/>
                <a:t>차별점</a:t>
              </a:r>
              <a:r>
                <a:rPr lang="ko-KR" altLang="en-US" dirty="0"/>
                <a:t> : 여러 재료를 </a:t>
              </a:r>
              <a:r>
                <a:rPr lang="ko-KR" altLang="en-US" dirty="0" err="1"/>
                <a:t>입력시</a:t>
              </a:r>
              <a:r>
                <a:rPr lang="ko-KR" altLang="en-US" dirty="0"/>
                <a:t> 추천 불가, 레시피의 전문성이 떨어짐(커뮤니티 형식)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개선점 : </a:t>
              </a:r>
              <a:r>
                <a:rPr lang="ko-KR" altLang="en-US" dirty="0" err="1"/>
                <a:t>메뉴별</a:t>
              </a:r>
              <a:r>
                <a:rPr lang="ko-KR" altLang="en-US" dirty="0"/>
                <a:t> 월드컵(자신이 좋아하는 메뉴를 뽑는 것)등 사용자의 흥미를 쉽게 유도하기 가능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554298-8752-4C29-BF79-90D9BEC64383}"/>
              </a:ext>
            </a:extLst>
          </p:cNvPr>
          <p:cNvGrpSpPr/>
          <p:nvPr/>
        </p:nvGrpSpPr>
        <p:grpSpPr>
          <a:xfrm>
            <a:off x="66985" y="1342928"/>
            <a:ext cx="11881264" cy="5380276"/>
            <a:chOff x="66985" y="1342928"/>
            <a:chExt cx="11881264" cy="53802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64B19A-A6CF-41E4-8BE1-C715E34830D6}"/>
                </a:ext>
              </a:extLst>
            </p:cNvPr>
            <p:cNvSpPr txBox="1"/>
            <p:nvPr/>
          </p:nvSpPr>
          <p:spPr>
            <a:xfrm>
              <a:off x="7030064" y="1650792"/>
              <a:ext cx="4918185" cy="2523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</a:rPr>
                <a:t>이밥차</a:t>
              </a:r>
              <a:r>
                <a:rPr lang="ko-KR" altLang="en-US" sz="3200" dirty="0"/>
                <a:t> </a:t>
              </a:r>
            </a:p>
            <a:p>
              <a:endParaRPr lang="en-US" altLang="ko-KR" dirty="0"/>
            </a:p>
            <a:p>
              <a:r>
                <a:rPr lang="ko-KR" altLang="en-US" dirty="0"/>
                <a:t>유사점 : 레시피 제공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차별점</a:t>
              </a:r>
              <a:r>
                <a:rPr lang="ko-KR" altLang="en-US" dirty="0"/>
                <a:t> : 여러 재료를 </a:t>
              </a:r>
              <a:r>
                <a:rPr lang="ko-KR" altLang="en-US" dirty="0" err="1"/>
                <a:t>입력시</a:t>
              </a:r>
              <a:r>
                <a:rPr lang="ko-KR" altLang="en-US" dirty="0"/>
                <a:t> 추천 불가</a:t>
              </a:r>
            </a:p>
            <a:p>
              <a:endParaRPr lang="en-US" altLang="ko-KR" dirty="0"/>
            </a:p>
            <a:p>
              <a:r>
                <a:rPr lang="ko-KR" altLang="en-US" dirty="0"/>
                <a:t>개선점 : 아이를 키우는 부모에게 유용한 테마들이 있음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9A76154-7670-45F7-8115-8F58C4727446}"/>
                </a:ext>
              </a:extLst>
            </p:cNvPr>
            <p:cNvGrpSpPr/>
            <p:nvPr/>
          </p:nvGrpSpPr>
          <p:grpSpPr>
            <a:xfrm>
              <a:off x="66985" y="1342928"/>
              <a:ext cx="6667222" cy="5380276"/>
              <a:chOff x="5370993" y="1297958"/>
              <a:chExt cx="6667222" cy="53802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8291BEB-C215-4E92-AE80-FAA644B2C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0993" y="1297958"/>
                <a:ext cx="3336324" cy="538027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EE83AB7-71E8-4DF7-9525-EDC71BC80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1891" y="1297958"/>
                <a:ext cx="3336324" cy="5380276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9F22D-3428-4EA4-9048-BB48733A73D4}"/>
              </a:ext>
            </a:extLst>
          </p:cNvPr>
          <p:cNvGrpSpPr/>
          <p:nvPr/>
        </p:nvGrpSpPr>
        <p:grpSpPr>
          <a:xfrm>
            <a:off x="1560753" y="1342928"/>
            <a:ext cx="10564261" cy="5380276"/>
            <a:chOff x="1560753" y="1342928"/>
            <a:chExt cx="10564261" cy="538027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B2851EF-90D8-4B89-BEF1-CA7AB279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60753" y="1342928"/>
              <a:ext cx="3336324" cy="53802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F52917-5A5D-4B9F-9849-13E1D742E9C1}"/>
                </a:ext>
              </a:extLst>
            </p:cNvPr>
            <p:cNvSpPr txBox="1"/>
            <p:nvPr/>
          </p:nvSpPr>
          <p:spPr>
            <a:xfrm>
              <a:off x="7030063" y="1651228"/>
              <a:ext cx="5094951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 err="1">
                  <a:solidFill>
                    <a:srgbClr val="F67525"/>
                  </a:solidFill>
                </a:rPr>
                <a:t>해먹</a:t>
              </a:r>
              <a:r>
                <a:rPr lang="ko-KR" altLang="en-US" dirty="0">
                  <a:solidFill>
                    <a:srgbClr val="F67525"/>
                  </a:solidFill>
                </a:rPr>
                <a:t> </a:t>
              </a:r>
            </a:p>
            <a:p>
              <a:endParaRPr lang="en-US" altLang="ko-KR" dirty="0"/>
            </a:p>
            <a:p>
              <a:r>
                <a:rPr lang="ko-KR" altLang="en-US" dirty="0"/>
                <a:t>유사점 : 이름, 레시피 제공</a:t>
              </a:r>
            </a:p>
            <a:p>
              <a:endParaRPr lang="en-US" altLang="ko-KR" dirty="0"/>
            </a:p>
            <a:p>
              <a:r>
                <a:rPr lang="ko-KR" altLang="en-US" dirty="0" err="1"/>
                <a:t>차별점</a:t>
              </a:r>
              <a:r>
                <a:rPr lang="ko-KR" altLang="en-US" dirty="0"/>
                <a:t> : 레시피의 전문성이 떨어짐(커뮤니티 형식)</a:t>
              </a:r>
            </a:p>
            <a:p>
              <a:endParaRPr lang="en-US" altLang="ko-KR" dirty="0"/>
            </a:p>
            <a:p>
              <a:r>
                <a:rPr lang="ko-KR" altLang="en-US" dirty="0"/>
                <a:t>개선점 : </a:t>
              </a:r>
              <a:r>
                <a:rPr lang="ko-KR" altLang="en-US" dirty="0" err="1"/>
                <a:t>메뉴별</a:t>
              </a:r>
              <a:r>
                <a:rPr lang="ko-KR" altLang="en-US" dirty="0"/>
                <a:t> 어떤 상황에 </a:t>
              </a:r>
              <a:r>
                <a:rPr lang="ko-KR" altLang="en-US" dirty="0" err="1"/>
                <a:t>적합한지등의</a:t>
              </a:r>
              <a:r>
                <a:rPr lang="ko-KR" altLang="en-US" dirty="0"/>
                <a:t> 특징을 메뉴별로 제공하는 것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55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알고리즘</a:t>
            </a:r>
            <a:endParaRPr lang="en-US" altLang="ko-KR" sz="4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492FB-294C-4D8E-868D-4683E6A85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6" y="1587747"/>
            <a:ext cx="11404880" cy="50039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BF01712-7384-46AC-A945-AD9513077217}"/>
              </a:ext>
            </a:extLst>
          </p:cNvPr>
          <p:cNvGrpSpPr/>
          <p:nvPr/>
        </p:nvGrpSpPr>
        <p:grpSpPr>
          <a:xfrm>
            <a:off x="321546" y="5846089"/>
            <a:ext cx="11404879" cy="839847"/>
            <a:chOff x="321546" y="5846089"/>
            <a:chExt cx="11404879" cy="8398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F96CFB-6B34-4D0E-A435-91F29D45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9" t="19573" b="71874"/>
            <a:stretch/>
          </p:blipFill>
          <p:spPr>
            <a:xfrm>
              <a:off x="321546" y="6219930"/>
              <a:ext cx="11404879" cy="3717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B030A0-A2E3-44D1-B264-45E9B298E86C}"/>
                </a:ext>
              </a:extLst>
            </p:cNvPr>
            <p:cNvSpPr txBox="1"/>
            <p:nvPr/>
          </p:nvSpPr>
          <p:spPr>
            <a:xfrm>
              <a:off x="6474542" y="5846089"/>
              <a:ext cx="355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재료와 그 재료의 가중치 점수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531AA6-DD87-460E-8D0E-D54D5DF17BF2}"/>
                </a:ext>
              </a:extLst>
            </p:cNvPr>
            <p:cNvSpPr/>
            <p:nvPr/>
          </p:nvSpPr>
          <p:spPr>
            <a:xfrm>
              <a:off x="4955458" y="6125498"/>
              <a:ext cx="6770967" cy="560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03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개발환경</a:t>
            </a:r>
            <a:endParaRPr lang="en-US" altLang="ko-KR" sz="4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CFE39-E104-4B30-A09E-0877F19A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05" y="2879676"/>
            <a:ext cx="4270122" cy="1460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3DA34-1A7D-4D67-BE1B-09263DCBC3F3}"/>
              </a:ext>
            </a:extLst>
          </p:cNvPr>
          <p:cNvSpPr txBox="1"/>
          <p:nvPr/>
        </p:nvSpPr>
        <p:spPr>
          <a:xfrm>
            <a:off x="962213" y="4574634"/>
            <a:ext cx="113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└파이썬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13FB3E-55D5-432B-9F86-7BD8F427A4D2}"/>
              </a:ext>
            </a:extLst>
          </p:cNvPr>
          <p:cNvGrpSpPr/>
          <p:nvPr/>
        </p:nvGrpSpPr>
        <p:grpSpPr>
          <a:xfrm>
            <a:off x="7983566" y="2695672"/>
            <a:ext cx="3795052" cy="2375013"/>
            <a:chOff x="12234028" y="2233449"/>
            <a:chExt cx="3795052" cy="2375013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90977F9-7CE1-471A-B194-CF094231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4028" y="2233449"/>
              <a:ext cx="3795052" cy="18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4DE66-625F-4A32-8B69-1EB1472FBB28}"/>
                </a:ext>
              </a:extLst>
            </p:cNvPr>
            <p:cNvSpPr txBox="1"/>
            <p:nvPr/>
          </p:nvSpPr>
          <p:spPr>
            <a:xfrm>
              <a:off x="12740291" y="4239130"/>
              <a:ext cx="113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└ 노드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CCC626-A505-47BD-8512-428239C4DBF7}"/>
              </a:ext>
            </a:extLst>
          </p:cNvPr>
          <p:cNvGrpSpPr/>
          <p:nvPr/>
        </p:nvGrpSpPr>
        <p:grpSpPr>
          <a:xfrm>
            <a:off x="4872715" y="2144382"/>
            <a:ext cx="2524125" cy="3000106"/>
            <a:chOff x="16589759" y="1686430"/>
            <a:chExt cx="2524125" cy="30001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643EA91-0066-4C1E-A2D7-4F0AF322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759" y="1686430"/>
              <a:ext cx="2524125" cy="2552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46184-AFA9-4DA3-BA87-FF8F9ADA7823}"/>
                </a:ext>
              </a:extLst>
            </p:cNvPr>
            <p:cNvSpPr txBox="1"/>
            <p:nvPr/>
          </p:nvSpPr>
          <p:spPr>
            <a:xfrm>
              <a:off x="17286466" y="4317204"/>
              <a:ext cx="113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└ </a:t>
              </a:r>
              <a:r>
                <a:rPr lang="en-US" altLang="ko-KR" dirty="0"/>
                <a:t>HTML</a:t>
              </a:r>
              <a:endParaRPr lang="ko-KR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914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개발과정</a:t>
            </a:r>
            <a:endParaRPr lang="en-US" altLang="ko-KR" sz="4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3977DA-99C4-43D4-A68A-427F831C2D61}"/>
              </a:ext>
            </a:extLst>
          </p:cNvPr>
          <p:cNvGrpSpPr/>
          <p:nvPr/>
        </p:nvGrpSpPr>
        <p:grpSpPr>
          <a:xfrm>
            <a:off x="2700337" y="1562100"/>
            <a:ext cx="31484280" cy="4957324"/>
            <a:chOff x="2700337" y="1562100"/>
            <a:chExt cx="31484280" cy="4957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6D7A7F4-57DE-4C41-9BF7-3B0BFD96C582}"/>
                </a:ext>
              </a:extLst>
            </p:cNvPr>
            <p:cNvGrpSpPr/>
            <p:nvPr/>
          </p:nvGrpSpPr>
          <p:grpSpPr>
            <a:xfrm>
              <a:off x="2700337" y="2027890"/>
              <a:ext cx="6791325" cy="3695700"/>
              <a:chOff x="2700338" y="1952939"/>
              <a:chExt cx="6791325" cy="36957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FBEFCB9-E7FA-4E8E-A31D-6D980DFAD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1726"/>
              <a:stretch/>
            </p:blipFill>
            <p:spPr>
              <a:xfrm>
                <a:off x="2700338" y="1952939"/>
                <a:ext cx="3278432" cy="3695700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B71AC73-8FAC-4E43-B5CD-F01DA702E666}"/>
                  </a:ext>
                </a:extLst>
              </p:cNvPr>
              <p:cNvGrpSpPr/>
              <p:nvPr/>
            </p:nvGrpSpPr>
            <p:grpSpPr>
              <a:xfrm>
                <a:off x="3199012" y="1952939"/>
                <a:ext cx="6292651" cy="3695700"/>
                <a:chOff x="3199012" y="1952939"/>
                <a:chExt cx="6292651" cy="369570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C7258BC-D566-42DC-A8CB-22C40E496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8274"/>
                <a:stretch/>
              </p:blipFill>
              <p:spPr>
                <a:xfrm>
                  <a:off x="5978770" y="1952939"/>
                  <a:ext cx="3512893" cy="3695700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커서">
                  <a:extLst>
                    <a:ext uri="{FF2B5EF4-FFF2-40B4-BE49-F238E27FC236}">
                      <a16:creationId xmlns:a16="http://schemas.microsoft.com/office/drawing/2014/main" id="{FAB4A59E-5AF0-461E-84E4-77BDB4D1E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9012" y="3168445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7CD038-184D-4203-9872-12D5BFFAD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92000" y="2027890"/>
              <a:ext cx="5564709" cy="36957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345233-18D7-4ADA-93C0-4F27CFBC3EDE}"/>
                </a:ext>
              </a:extLst>
            </p:cNvPr>
            <p:cNvGrpSpPr/>
            <p:nvPr/>
          </p:nvGrpSpPr>
          <p:grpSpPr>
            <a:xfrm>
              <a:off x="18798479" y="1911628"/>
              <a:ext cx="8830240" cy="4263792"/>
              <a:chOff x="18798479" y="1911628"/>
              <a:chExt cx="8830240" cy="426379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F5D9671-03FE-463E-8037-B01D368D2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98479" y="2546395"/>
                <a:ext cx="7907015" cy="362902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7F3689D-157A-4B1B-8F38-35754B282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88046" y="1911628"/>
                <a:ext cx="4440673" cy="3384331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C4CA52-A1E2-48E5-BECC-225054F6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582374" y="1562100"/>
              <a:ext cx="5602243" cy="495732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A1BF816-58CF-4EFA-AE6E-0B7F2D99F8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2872" y="1804255"/>
            <a:ext cx="6875020" cy="4142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115" y="504885"/>
            <a:ext cx="11293611" cy="724247"/>
          </a:xfrm>
        </p:spPr>
        <p:txBody>
          <a:bodyPr/>
          <a:lstStyle/>
          <a:p>
            <a:r>
              <a:rPr lang="ko-KR" altLang="en-US" sz="4400" dirty="0"/>
              <a:t>결과물</a:t>
            </a:r>
            <a:endParaRPr lang="en-US" sz="4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BC2907-C8C8-4E1B-BEBB-BA9C99456DB6}"/>
              </a:ext>
            </a:extLst>
          </p:cNvPr>
          <p:cNvSpPr/>
          <p:nvPr/>
        </p:nvSpPr>
        <p:spPr>
          <a:xfrm>
            <a:off x="10550769" y="407997"/>
            <a:ext cx="348343" cy="215002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KakaoTalk_20210606_231347558">
            <a:hlinkClick r:id="" action="ppaction://media"/>
            <a:extLst>
              <a:ext uri="{FF2B5EF4-FFF2-40B4-BE49-F238E27FC236}">
                <a16:creationId xmlns:a16="http://schemas.microsoft.com/office/drawing/2014/main" id="{5E2A84D6-9005-4770-9623-7098FF53C57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>
            <a:lum bright="-20000" contrast="-20000"/>
          </a:blip>
          <a:srcRect r="34479" b="18567"/>
          <a:stretch>
            <a:fillRect/>
          </a:stretch>
        </p:blipFill>
        <p:spPr>
          <a:xfrm>
            <a:off x="1881309" y="1457270"/>
            <a:ext cx="7192373" cy="4817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481500-FA75-4CA2-A03D-1EBD79CB6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758" y="1361096"/>
            <a:ext cx="3008127" cy="5009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41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13386 0.00115 " pathEditMode="relative" rAng="0" ptsTypes="AA">
                                      <p:cBhvr>
                                        <p:cTn id="10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3|1.5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heme/theme1.xml><?xml version="1.0" encoding="utf-8"?>
<a:theme xmlns:a="http://schemas.openxmlformats.org/drawingml/2006/main" name="Cover and End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908</Words>
  <Application>Microsoft Office PowerPoint</Application>
  <PresentationFormat>와이드스크린</PresentationFormat>
  <Paragraphs>134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바탕</vt:lpstr>
      <vt:lpstr>Arial</vt:lpstr>
      <vt:lpstr>Calibri</vt:lpstr>
      <vt:lpstr>Calibri Light</vt:lpstr>
      <vt:lpstr>Lucida Sans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Dana Pearson</cp:lastModifiedBy>
  <cp:revision>148</cp:revision>
  <dcterms:created xsi:type="dcterms:W3CDTF">2020-01-20T05:08:25Z</dcterms:created>
  <dcterms:modified xsi:type="dcterms:W3CDTF">2021-06-07T09:35:59Z</dcterms:modified>
</cp:coreProperties>
</file>